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Asian Ventures in NYC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76EE-CC7D-42BB-8BAC-AC319225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International Tourist Expenditure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46930-C03A-4EB8-A061-ADADE015D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794" y="2195115"/>
            <a:ext cx="4616687" cy="311166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DC39F7-3301-4EAD-A146-5208F383EDDF}"/>
              </a:ext>
            </a:extLst>
          </p:cNvPr>
          <p:cNvCxnSpPr>
            <a:cxnSpLocks/>
          </p:cNvCxnSpPr>
          <p:nvPr/>
        </p:nvCxnSpPr>
        <p:spPr>
          <a:xfrm flipH="1">
            <a:off x="7537836" y="3037398"/>
            <a:ext cx="1319917" cy="24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77CCCF-42A0-4796-B73A-D9BCFEC3CE0E}"/>
              </a:ext>
            </a:extLst>
          </p:cNvPr>
          <p:cNvCxnSpPr>
            <a:cxnSpLocks/>
          </p:cNvCxnSpPr>
          <p:nvPr/>
        </p:nvCxnSpPr>
        <p:spPr>
          <a:xfrm flipH="1">
            <a:off x="7712765" y="3189798"/>
            <a:ext cx="1297389" cy="14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7809C-D2FB-44A2-89D8-972910536FBD}"/>
              </a:ext>
            </a:extLst>
          </p:cNvPr>
          <p:cNvSpPr txBox="1"/>
          <p:nvPr/>
        </p:nvSpPr>
        <p:spPr>
          <a:xfrm>
            <a:off x="8857753" y="2834495"/>
            <a:ext cx="2082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Lucrative to invest in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952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87D7-9A3D-46C5-8849-D3E10BDB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56EAE-2E40-45B5-AEC4-074948A1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SG" dirty="0"/>
              <a:t>Tidied up data sets for investors to spot </a:t>
            </a:r>
            <a:r>
              <a:rPr lang="en-SG" dirty="0" err="1"/>
              <a:t>neighborhoods</a:t>
            </a:r>
            <a:r>
              <a:rPr lang="en-SG" dirty="0"/>
              <a:t> wisely at one glance</a:t>
            </a:r>
          </a:p>
          <a:p>
            <a:pPr>
              <a:buFontTx/>
              <a:buChar char="-"/>
            </a:pPr>
            <a:r>
              <a:rPr lang="en-SG" dirty="0"/>
              <a:t>More could be told about each </a:t>
            </a:r>
            <a:r>
              <a:rPr lang="en-SG" dirty="0" err="1"/>
              <a:t>neighborhood</a:t>
            </a:r>
            <a:endParaRPr lang="en-SG" dirty="0"/>
          </a:p>
          <a:p>
            <a:pPr marL="36900" indent="0">
              <a:buNone/>
            </a:pPr>
            <a:r>
              <a:rPr lang="en-SG" dirty="0"/>
              <a:t>    - Distribution of age population (</a:t>
            </a:r>
            <a:r>
              <a:rPr lang="en-SG" dirty="0" err="1"/>
              <a:t>Eg.</a:t>
            </a:r>
            <a:r>
              <a:rPr lang="en-SG" dirty="0"/>
              <a:t> If youth &gt; elderly, can consider modern fusion cuisines.)</a:t>
            </a:r>
          </a:p>
          <a:p>
            <a:pPr marL="36900" indent="0">
              <a:buNone/>
            </a:pPr>
            <a:r>
              <a:rPr lang="en-SG" dirty="0"/>
              <a:t>    - Mean of the income groups (</a:t>
            </a:r>
            <a:r>
              <a:rPr lang="en-SG" dirty="0" err="1"/>
              <a:t>Eg.</a:t>
            </a:r>
            <a:r>
              <a:rPr lang="en-SG" dirty="0"/>
              <a:t> To build a café or high-end restaurant.)</a:t>
            </a:r>
          </a:p>
        </p:txBody>
      </p:sp>
    </p:spTree>
    <p:extLst>
      <p:ext uri="{BB962C8B-B14F-4D97-AF65-F5344CB8AC3E}">
        <p14:creationId xmlns:p14="http://schemas.microsoft.com/office/powerpoint/2010/main" val="400416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AB1C79-9A0C-4266-ACFC-9727F1BDC6C2}"/>
              </a:ext>
            </a:extLst>
          </p:cNvPr>
          <p:cNvSpPr txBox="1"/>
          <p:nvPr/>
        </p:nvSpPr>
        <p:spPr>
          <a:xfrm>
            <a:off x="2584173" y="326002"/>
            <a:ext cx="736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/>
              <a:t>Investing in Asian businesses in NYC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4C5EF-36EC-4605-8211-5A5593CA5CB0}"/>
              </a:ext>
            </a:extLst>
          </p:cNvPr>
          <p:cNvSpPr txBox="1"/>
          <p:nvPr/>
        </p:nvSpPr>
        <p:spPr>
          <a:xfrm>
            <a:off x="84471" y="1773141"/>
            <a:ext cx="122422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SG" sz="2800" dirty="0"/>
              <a:t>NYC is the Top 7</a:t>
            </a:r>
            <a:r>
              <a:rPr lang="en-SG" sz="2800" baseline="30000" dirty="0"/>
              <a:t>th</a:t>
            </a:r>
            <a:r>
              <a:rPr lang="en-SG" sz="2800" dirty="0"/>
              <a:t> most visited city in the world</a:t>
            </a:r>
          </a:p>
          <a:p>
            <a:pPr marL="285750" indent="-285750">
              <a:buFontTx/>
              <a:buChar char="-"/>
            </a:pPr>
            <a:r>
              <a:rPr lang="en-SG" sz="2800" dirty="0"/>
              <a:t>Asian food (namely Chinese, Japanese, Korean and Indian) seem to be welcomed</a:t>
            </a:r>
          </a:p>
          <a:p>
            <a:r>
              <a:rPr lang="en-SG" sz="2800" dirty="0"/>
              <a:t>   by locals and tourists</a:t>
            </a:r>
          </a:p>
          <a:p>
            <a:pPr marL="285750" indent="-285750">
              <a:buFontTx/>
              <a:buChar char="-"/>
            </a:pPr>
            <a:r>
              <a:rPr lang="en-SG" sz="2800" dirty="0"/>
              <a:t>Asians living in or travelling to NYC would feel a sense of belonging, seeing fellow  </a:t>
            </a:r>
          </a:p>
          <a:p>
            <a:r>
              <a:rPr lang="en-SG" sz="2800" dirty="0"/>
              <a:t>   country people, or eating their cuisines.</a:t>
            </a:r>
          </a:p>
          <a:p>
            <a:r>
              <a:rPr lang="en-SG" sz="2800" dirty="0"/>
              <a:t>-  Introduce Asian cultures and cuisines to NYC locals</a:t>
            </a:r>
          </a:p>
        </p:txBody>
      </p:sp>
    </p:spTree>
    <p:extLst>
      <p:ext uri="{BB962C8B-B14F-4D97-AF65-F5344CB8AC3E}">
        <p14:creationId xmlns:p14="http://schemas.microsoft.com/office/powerpoint/2010/main" val="266368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1B34-F060-44A0-AEE0-B5AD8D5F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3711"/>
            <a:ext cx="10353762" cy="604299"/>
          </a:xfrm>
        </p:spPr>
        <p:txBody>
          <a:bodyPr>
            <a:normAutofit/>
          </a:bodyPr>
          <a:lstStyle/>
          <a:p>
            <a:r>
              <a:rPr lang="en-SG" sz="3600" dirty="0"/>
              <a:t>Data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6F153-8182-4724-9793-C5E48836DB78}"/>
              </a:ext>
            </a:extLst>
          </p:cNvPr>
          <p:cNvSpPr txBox="1"/>
          <p:nvPr/>
        </p:nvSpPr>
        <p:spPr>
          <a:xfrm>
            <a:off x="134383" y="1733385"/>
            <a:ext cx="111384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SG" sz="2800" dirty="0" err="1"/>
              <a:t>Neighborhoods</a:t>
            </a:r>
            <a:r>
              <a:rPr lang="en-SG" sz="2800" dirty="0"/>
              <a:t> with their geographical coordinates per Borough from </a:t>
            </a:r>
          </a:p>
          <a:p>
            <a:r>
              <a:rPr lang="en-SG" sz="2800" dirty="0"/>
              <a:t>   Foursquare API</a:t>
            </a:r>
          </a:p>
          <a:p>
            <a:r>
              <a:rPr lang="en-SG" sz="2800" dirty="0"/>
              <a:t>-  Cleaned data to only contain </a:t>
            </a:r>
            <a:r>
              <a:rPr lang="en-SG" sz="2800" dirty="0" err="1"/>
              <a:t>neighborhoods</a:t>
            </a:r>
            <a:r>
              <a:rPr lang="en-SG" sz="2800" dirty="0"/>
              <a:t> with Asian businesses.</a:t>
            </a:r>
          </a:p>
          <a:p>
            <a:pPr marL="285750" indent="-285750">
              <a:buFontTx/>
              <a:buChar char="-"/>
            </a:pPr>
            <a:r>
              <a:rPr lang="en-SG" sz="2800" dirty="0"/>
              <a:t>Statistics of international tourists expenditure from NYC Travel &amp; Tourism</a:t>
            </a:r>
          </a:p>
          <a:p>
            <a:r>
              <a:rPr lang="en-SG" sz="2800" dirty="0"/>
              <a:t>   Trend Report 2019</a:t>
            </a:r>
          </a:p>
          <a:p>
            <a:pPr marL="285750" indent="-285750">
              <a:buFontTx/>
              <a:buChar char="-"/>
            </a:pPr>
            <a:r>
              <a:rPr lang="en-SG" sz="2800" dirty="0"/>
              <a:t>Statistics of international tourists in NYC (2013-2018) from Baruch College</a:t>
            </a:r>
          </a:p>
        </p:txBody>
      </p:sp>
    </p:spTree>
    <p:extLst>
      <p:ext uri="{BB962C8B-B14F-4D97-AF65-F5344CB8AC3E}">
        <p14:creationId xmlns:p14="http://schemas.microsoft.com/office/powerpoint/2010/main" val="194981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4047-EB96-45A2-82D5-70DD069E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33" y="466476"/>
            <a:ext cx="10353762" cy="1261872"/>
          </a:xfrm>
        </p:spPr>
        <p:txBody>
          <a:bodyPr/>
          <a:lstStyle/>
          <a:p>
            <a:r>
              <a:rPr lang="en-SG" dirty="0"/>
              <a:t>Bronx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6C1C2C-9A07-409B-B399-10B7B91021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450087"/>
            <a:ext cx="4856163" cy="28754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8B4C30-4327-487E-8B31-F574783AC6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450086"/>
            <a:ext cx="4857750" cy="287540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DB2135-9E3E-46DE-9A1C-1CACAE828A16}"/>
              </a:ext>
            </a:extLst>
          </p:cNvPr>
          <p:cNvSpPr/>
          <p:nvPr/>
        </p:nvSpPr>
        <p:spPr>
          <a:xfrm>
            <a:off x="3379304" y="2989690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2BE6B7-4850-4089-8A2B-E865E8F86ED5}"/>
              </a:ext>
            </a:extLst>
          </p:cNvPr>
          <p:cNvSpPr/>
          <p:nvPr/>
        </p:nvSpPr>
        <p:spPr>
          <a:xfrm>
            <a:off x="4171466" y="3311718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C1A48-6862-4B2A-A864-96DBB5190F30}"/>
              </a:ext>
            </a:extLst>
          </p:cNvPr>
          <p:cNvSpPr/>
          <p:nvPr/>
        </p:nvSpPr>
        <p:spPr>
          <a:xfrm>
            <a:off x="4988913" y="3603265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D3D3-3C22-4BB2-8DFC-B622EF7AAF65}"/>
              </a:ext>
            </a:extLst>
          </p:cNvPr>
          <p:cNvSpPr/>
          <p:nvPr/>
        </p:nvSpPr>
        <p:spPr>
          <a:xfrm>
            <a:off x="3353594" y="3942903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30E915-DAF2-43AF-993C-A6DD358D475F}"/>
              </a:ext>
            </a:extLst>
          </p:cNvPr>
          <p:cNvSpPr/>
          <p:nvPr/>
        </p:nvSpPr>
        <p:spPr>
          <a:xfrm>
            <a:off x="4171466" y="4248143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FCCD6-AE24-4120-903F-FD1BF87DA6C1}"/>
              </a:ext>
            </a:extLst>
          </p:cNvPr>
          <p:cNvSpPr/>
          <p:nvPr/>
        </p:nvSpPr>
        <p:spPr>
          <a:xfrm>
            <a:off x="4988913" y="4539690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5277A0-808C-4DCA-8E94-E3321BDA4192}"/>
              </a:ext>
            </a:extLst>
          </p:cNvPr>
          <p:cNvSpPr/>
          <p:nvPr/>
        </p:nvSpPr>
        <p:spPr>
          <a:xfrm>
            <a:off x="4988913" y="4863786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6AE259-A6E6-45CA-9E7E-BE27094EFC2A}"/>
              </a:ext>
            </a:extLst>
          </p:cNvPr>
          <p:cNvSpPr/>
          <p:nvPr/>
        </p:nvSpPr>
        <p:spPr>
          <a:xfrm>
            <a:off x="2598220" y="4863786"/>
            <a:ext cx="755374" cy="214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716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B97C-D956-434C-BC87-91F4BCF6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55" y="527941"/>
            <a:ext cx="10353762" cy="1261872"/>
          </a:xfrm>
        </p:spPr>
        <p:txBody>
          <a:bodyPr/>
          <a:lstStyle/>
          <a:p>
            <a:r>
              <a:rPr lang="en-SG" dirty="0"/>
              <a:t>Brooklyn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0A2AB8-006C-4733-B6C3-64C772D8C6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79689"/>
            <a:ext cx="4856163" cy="281619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24F3E7-8D9C-4C99-9440-FD0EA561D9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479689"/>
            <a:ext cx="4857750" cy="281619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22DB0D-9F56-4895-A115-EC6969F6423E}"/>
              </a:ext>
            </a:extLst>
          </p:cNvPr>
          <p:cNvSpPr/>
          <p:nvPr/>
        </p:nvSpPr>
        <p:spPr>
          <a:xfrm>
            <a:off x="3466769" y="2663687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EBA42-685B-4161-82D4-A7682FF855FB}"/>
              </a:ext>
            </a:extLst>
          </p:cNvPr>
          <p:cNvSpPr/>
          <p:nvPr/>
        </p:nvSpPr>
        <p:spPr>
          <a:xfrm>
            <a:off x="4231420" y="2663687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1FEC2-E977-4BE9-9FB7-3FE8B8787AAB}"/>
              </a:ext>
            </a:extLst>
          </p:cNvPr>
          <p:cNvSpPr/>
          <p:nvPr/>
        </p:nvSpPr>
        <p:spPr>
          <a:xfrm>
            <a:off x="4231420" y="2847685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477153-BF0F-47D6-98F7-7637762C1631}"/>
              </a:ext>
            </a:extLst>
          </p:cNvPr>
          <p:cNvSpPr/>
          <p:nvPr/>
        </p:nvSpPr>
        <p:spPr>
          <a:xfrm>
            <a:off x="2682523" y="3014870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9D9CF9-12AA-495F-897D-0AAEAD175439}"/>
              </a:ext>
            </a:extLst>
          </p:cNvPr>
          <p:cNvSpPr/>
          <p:nvPr/>
        </p:nvSpPr>
        <p:spPr>
          <a:xfrm>
            <a:off x="5112434" y="3333952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0CBA0-B8AC-4874-A514-6A9C7EA8B6E8}"/>
              </a:ext>
            </a:extLst>
          </p:cNvPr>
          <p:cNvSpPr/>
          <p:nvPr/>
        </p:nvSpPr>
        <p:spPr>
          <a:xfrm>
            <a:off x="5112433" y="3658926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AA985-4E89-4434-9CE3-CD70DCA7C84C}"/>
              </a:ext>
            </a:extLst>
          </p:cNvPr>
          <p:cNvSpPr/>
          <p:nvPr/>
        </p:nvSpPr>
        <p:spPr>
          <a:xfrm>
            <a:off x="3458818" y="3507850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955D0-A8A5-40AC-B1BD-9B32D9AAEE19}"/>
              </a:ext>
            </a:extLst>
          </p:cNvPr>
          <p:cNvSpPr/>
          <p:nvPr/>
        </p:nvSpPr>
        <p:spPr>
          <a:xfrm>
            <a:off x="2682522" y="3840079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35D9B-F527-4E8A-8A92-C97AF910BEB6}"/>
              </a:ext>
            </a:extLst>
          </p:cNvPr>
          <p:cNvSpPr/>
          <p:nvPr/>
        </p:nvSpPr>
        <p:spPr>
          <a:xfrm>
            <a:off x="2690474" y="4156496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280440-34BD-461C-960A-5115B9D64178}"/>
              </a:ext>
            </a:extLst>
          </p:cNvPr>
          <p:cNvSpPr/>
          <p:nvPr/>
        </p:nvSpPr>
        <p:spPr>
          <a:xfrm>
            <a:off x="3466769" y="4491078"/>
            <a:ext cx="652007" cy="140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AA3C40-6032-4508-93F9-FFD0B5923EAB}"/>
              </a:ext>
            </a:extLst>
          </p:cNvPr>
          <p:cNvSpPr/>
          <p:nvPr/>
        </p:nvSpPr>
        <p:spPr>
          <a:xfrm>
            <a:off x="2682521" y="4317133"/>
            <a:ext cx="652007" cy="140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C68CDE-1230-4893-83DD-A40B42C3E46F}"/>
              </a:ext>
            </a:extLst>
          </p:cNvPr>
          <p:cNvSpPr/>
          <p:nvPr/>
        </p:nvSpPr>
        <p:spPr>
          <a:xfrm>
            <a:off x="5112432" y="4659464"/>
            <a:ext cx="652007" cy="136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9FDACA-BEA2-4EED-B57D-28EC7F01F2B7}"/>
              </a:ext>
            </a:extLst>
          </p:cNvPr>
          <p:cNvSpPr/>
          <p:nvPr/>
        </p:nvSpPr>
        <p:spPr>
          <a:xfrm>
            <a:off x="5112431" y="4846483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A98592-FA10-495A-8F5D-0B28AC427EB9}"/>
              </a:ext>
            </a:extLst>
          </p:cNvPr>
          <p:cNvSpPr/>
          <p:nvPr/>
        </p:nvSpPr>
        <p:spPr>
          <a:xfrm>
            <a:off x="5112430" y="5018687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7C79D-F267-4A4A-8089-DDCF9B765B01}"/>
              </a:ext>
            </a:extLst>
          </p:cNvPr>
          <p:cNvSpPr/>
          <p:nvPr/>
        </p:nvSpPr>
        <p:spPr>
          <a:xfrm>
            <a:off x="2714329" y="5180442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B9B34-66C1-422F-9375-30D4C65186E5}"/>
              </a:ext>
            </a:extLst>
          </p:cNvPr>
          <p:cNvSpPr/>
          <p:nvPr/>
        </p:nvSpPr>
        <p:spPr>
          <a:xfrm>
            <a:off x="5112429" y="3977067"/>
            <a:ext cx="652007" cy="143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EEB6A1-904C-41BC-9DD7-4F6561289B96}"/>
              </a:ext>
            </a:extLst>
          </p:cNvPr>
          <p:cNvSpPr/>
          <p:nvPr/>
        </p:nvSpPr>
        <p:spPr>
          <a:xfrm>
            <a:off x="5129669" y="3162866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4D35F-625C-4C69-A673-251BFEF7C24F}"/>
              </a:ext>
            </a:extLst>
          </p:cNvPr>
          <p:cNvSpPr/>
          <p:nvPr/>
        </p:nvSpPr>
        <p:spPr>
          <a:xfrm>
            <a:off x="2690473" y="5019805"/>
            <a:ext cx="652007" cy="9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239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D89C-80DF-47A8-90F1-E6AF1F93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5746"/>
            <a:ext cx="10353762" cy="1261872"/>
          </a:xfrm>
        </p:spPr>
        <p:txBody>
          <a:bodyPr>
            <a:normAutofit/>
          </a:bodyPr>
          <a:lstStyle/>
          <a:p>
            <a:r>
              <a:rPr lang="en-SG" dirty="0"/>
              <a:t>Manhattan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AA3A59-15DA-4397-B9F9-A597A4A44D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4" y="2443754"/>
            <a:ext cx="4856163" cy="288806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7C4EEA-E042-4E86-8395-3AB1EE5FB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443755"/>
            <a:ext cx="4857750" cy="288806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ADA58D-CD1E-4381-8F6E-7A1089141B45}"/>
              </a:ext>
            </a:extLst>
          </p:cNvPr>
          <p:cNvSpPr/>
          <p:nvPr/>
        </p:nvSpPr>
        <p:spPr>
          <a:xfrm>
            <a:off x="1852654" y="275115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7F064-2A99-4F0F-985D-F3ABC7530F95}"/>
              </a:ext>
            </a:extLst>
          </p:cNvPr>
          <p:cNvSpPr/>
          <p:nvPr/>
        </p:nvSpPr>
        <p:spPr>
          <a:xfrm>
            <a:off x="1852654" y="298687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09A31-4C14-4762-A4A6-51FB65C944B1}"/>
              </a:ext>
            </a:extLst>
          </p:cNvPr>
          <p:cNvSpPr/>
          <p:nvPr/>
        </p:nvSpPr>
        <p:spPr>
          <a:xfrm>
            <a:off x="3443520" y="313795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98E1D-9D60-4863-A3FA-2A93A1C455CE}"/>
              </a:ext>
            </a:extLst>
          </p:cNvPr>
          <p:cNvSpPr/>
          <p:nvPr/>
        </p:nvSpPr>
        <p:spPr>
          <a:xfrm>
            <a:off x="5112131" y="3507851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046ACD-1A5C-4477-B095-F4CA6BD835AA}"/>
              </a:ext>
            </a:extLst>
          </p:cNvPr>
          <p:cNvSpPr/>
          <p:nvPr/>
        </p:nvSpPr>
        <p:spPr>
          <a:xfrm>
            <a:off x="5112130" y="3306091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6CBA3-5965-41A0-8F16-8B349FF7802A}"/>
              </a:ext>
            </a:extLst>
          </p:cNvPr>
          <p:cNvSpPr/>
          <p:nvPr/>
        </p:nvSpPr>
        <p:spPr>
          <a:xfrm>
            <a:off x="1846834" y="364451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7604D0-2975-4B15-9A55-ACDF560BFF70}"/>
              </a:ext>
            </a:extLst>
          </p:cNvPr>
          <p:cNvSpPr/>
          <p:nvPr/>
        </p:nvSpPr>
        <p:spPr>
          <a:xfrm>
            <a:off x="4326835" y="381225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E0D7D-363C-462C-8941-FB1C7AA48646}"/>
              </a:ext>
            </a:extLst>
          </p:cNvPr>
          <p:cNvSpPr/>
          <p:nvPr/>
        </p:nvSpPr>
        <p:spPr>
          <a:xfrm>
            <a:off x="3397944" y="398438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64C86-2524-46D1-98C9-20989D859516}"/>
              </a:ext>
            </a:extLst>
          </p:cNvPr>
          <p:cNvSpPr/>
          <p:nvPr/>
        </p:nvSpPr>
        <p:spPr>
          <a:xfrm>
            <a:off x="1846833" y="435602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F66C57-AAD2-4961-91F0-F53F85E66E96}"/>
              </a:ext>
            </a:extLst>
          </p:cNvPr>
          <p:cNvSpPr/>
          <p:nvPr/>
        </p:nvSpPr>
        <p:spPr>
          <a:xfrm>
            <a:off x="1846832" y="481449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D12F1-FBF1-4B15-AE3E-C4723D1978BD}"/>
              </a:ext>
            </a:extLst>
          </p:cNvPr>
          <p:cNvSpPr/>
          <p:nvPr/>
        </p:nvSpPr>
        <p:spPr>
          <a:xfrm>
            <a:off x="2652243" y="457332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0C77AC-0CB7-4431-ACEC-990061BC4A4A}"/>
              </a:ext>
            </a:extLst>
          </p:cNvPr>
          <p:cNvSpPr/>
          <p:nvPr/>
        </p:nvSpPr>
        <p:spPr>
          <a:xfrm>
            <a:off x="4326835" y="496838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25DFC-7CF8-40CA-A01E-EA873AE2363D}"/>
              </a:ext>
            </a:extLst>
          </p:cNvPr>
          <p:cNvSpPr/>
          <p:nvPr/>
        </p:nvSpPr>
        <p:spPr>
          <a:xfrm>
            <a:off x="4326835" y="5150099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5343AC-592D-4891-AC12-5FCBD90DD5EE}"/>
              </a:ext>
            </a:extLst>
          </p:cNvPr>
          <p:cNvSpPr/>
          <p:nvPr/>
        </p:nvSpPr>
        <p:spPr>
          <a:xfrm>
            <a:off x="5109221" y="4167881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266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A0F1-CABA-4B30-AD1C-AA8D325C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1649"/>
            <a:ext cx="10353762" cy="1261872"/>
          </a:xfrm>
        </p:spPr>
        <p:txBody>
          <a:bodyPr/>
          <a:lstStyle/>
          <a:p>
            <a:r>
              <a:rPr lang="en-SG" dirty="0"/>
              <a:t>Queens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684E2E-9BE6-4778-AFAA-05E14D63F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013777"/>
            <a:ext cx="4856163" cy="238039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81A42-4D3A-4658-929A-6D4A82E802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5" y="4394174"/>
            <a:ext cx="4857750" cy="1730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F4CEB-B9B6-48D4-B36E-AB664AAAF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78" y="2013777"/>
            <a:ext cx="6176802" cy="41103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F85E2B-EC3B-416B-9F37-F00E3C050563}"/>
              </a:ext>
            </a:extLst>
          </p:cNvPr>
          <p:cNvSpPr/>
          <p:nvPr/>
        </p:nvSpPr>
        <p:spPr>
          <a:xfrm>
            <a:off x="1820849" y="2186609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856BE-1CB0-44DD-8097-B81EC4ED204B}"/>
              </a:ext>
            </a:extLst>
          </p:cNvPr>
          <p:cNvSpPr/>
          <p:nvPr/>
        </p:nvSpPr>
        <p:spPr>
          <a:xfrm>
            <a:off x="1820848" y="425356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992F4E-867B-458B-AD9C-B037200476EB}"/>
              </a:ext>
            </a:extLst>
          </p:cNvPr>
          <p:cNvSpPr/>
          <p:nvPr/>
        </p:nvSpPr>
        <p:spPr>
          <a:xfrm>
            <a:off x="3469399" y="2184101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FB9CA-C62E-4794-84BB-CEE21B3E3AA1}"/>
              </a:ext>
            </a:extLst>
          </p:cNvPr>
          <p:cNvSpPr/>
          <p:nvPr/>
        </p:nvSpPr>
        <p:spPr>
          <a:xfrm>
            <a:off x="3458072" y="2334357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EFE36C-720E-48CD-A533-AD076EFDD4E0}"/>
              </a:ext>
            </a:extLst>
          </p:cNvPr>
          <p:cNvSpPr/>
          <p:nvPr/>
        </p:nvSpPr>
        <p:spPr>
          <a:xfrm>
            <a:off x="5129278" y="274069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7AB551-1405-4FA5-A79D-1F17FCC978F9}"/>
              </a:ext>
            </a:extLst>
          </p:cNvPr>
          <p:cNvSpPr/>
          <p:nvPr/>
        </p:nvSpPr>
        <p:spPr>
          <a:xfrm>
            <a:off x="3469399" y="290223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0A725-6128-4909-97B1-0912FC912CB8}"/>
              </a:ext>
            </a:extLst>
          </p:cNvPr>
          <p:cNvSpPr/>
          <p:nvPr/>
        </p:nvSpPr>
        <p:spPr>
          <a:xfrm>
            <a:off x="1820848" y="3151459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61AE8-E6F5-4B06-9165-F62DFA45A421}"/>
              </a:ext>
            </a:extLst>
          </p:cNvPr>
          <p:cNvSpPr/>
          <p:nvPr/>
        </p:nvSpPr>
        <p:spPr>
          <a:xfrm>
            <a:off x="1820848" y="299787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1C347-02C1-490B-8FD0-25C8A63E51D0}"/>
              </a:ext>
            </a:extLst>
          </p:cNvPr>
          <p:cNvSpPr/>
          <p:nvPr/>
        </p:nvSpPr>
        <p:spPr>
          <a:xfrm>
            <a:off x="1820848" y="328913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BE3F52-4206-416A-A5EF-AD3F68BFCD3B}"/>
              </a:ext>
            </a:extLst>
          </p:cNvPr>
          <p:cNvSpPr/>
          <p:nvPr/>
        </p:nvSpPr>
        <p:spPr>
          <a:xfrm>
            <a:off x="1820848" y="3983417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871F6-E42E-4DB7-A90D-A9A9CB5C8A3F}"/>
              </a:ext>
            </a:extLst>
          </p:cNvPr>
          <p:cNvSpPr/>
          <p:nvPr/>
        </p:nvSpPr>
        <p:spPr>
          <a:xfrm>
            <a:off x="1820848" y="412723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B8A66-C0A9-4E39-9ECC-2CB886D51C05}"/>
              </a:ext>
            </a:extLst>
          </p:cNvPr>
          <p:cNvSpPr/>
          <p:nvPr/>
        </p:nvSpPr>
        <p:spPr>
          <a:xfrm>
            <a:off x="5117950" y="382565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248962-01F9-45AC-A353-7745F0E9C40B}"/>
              </a:ext>
            </a:extLst>
          </p:cNvPr>
          <p:cNvSpPr/>
          <p:nvPr/>
        </p:nvSpPr>
        <p:spPr>
          <a:xfrm>
            <a:off x="3469399" y="3570155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C38AE-295C-46CC-B092-6AC4D0BC44EF}"/>
              </a:ext>
            </a:extLst>
          </p:cNvPr>
          <p:cNvSpPr/>
          <p:nvPr/>
        </p:nvSpPr>
        <p:spPr>
          <a:xfrm>
            <a:off x="3469398" y="3696727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6B72CC-8DBA-4BDC-A033-3195D3A53ADB}"/>
              </a:ext>
            </a:extLst>
          </p:cNvPr>
          <p:cNvSpPr/>
          <p:nvPr/>
        </p:nvSpPr>
        <p:spPr>
          <a:xfrm>
            <a:off x="5117951" y="3432704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728E06-C277-45E3-856C-1EF574F784AC}"/>
              </a:ext>
            </a:extLst>
          </p:cNvPr>
          <p:cNvSpPr/>
          <p:nvPr/>
        </p:nvSpPr>
        <p:spPr>
          <a:xfrm>
            <a:off x="1820847" y="275116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A96545-CC2A-4103-A411-FF6354E12ADD}"/>
              </a:ext>
            </a:extLst>
          </p:cNvPr>
          <p:cNvSpPr/>
          <p:nvPr/>
        </p:nvSpPr>
        <p:spPr>
          <a:xfrm>
            <a:off x="5129278" y="397673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B40123-3C36-4898-88A0-E0F45AF4AF81}"/>
              </a:ext>
            </a:extLst>
          </p:cNvPr>
          <p:cNvSpPr/>
          <p:nvPr/>
        </p:nvSpPr>
        <p:spPr>
          <a:xfrm>
            <a:off x="5117949" y="4242191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883399-409C-4178-AD1A-22D62EE22115}"/>
              </a:ext>
            </a:extLst>
          </p:cNvPr>
          <p:cNvSpPr/>
          <p:nvPr/>
        </p:nvSpPr>
        <p:spPr>
          <a:xfrm>
            <a:off x="2625289" y="344021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37090C-24A1-486E-B58F-A7228A924F76}"/>
              </a:ext>
            </a:extLst>
          </p:cNvPr>
          <p:cNvSpPr/>
          <p:nvPr/>
        </p:nvSpPr>
        <p:spPr>
          <a:xfrm>
            <a:off x="2625288" y="2467627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FB64C7-08D2-466B-A523-BCBF5BA087EE}"/>
              </a:ext>
            </a:extLst>
          </p:cNvPr>
          <p:cNvSpPr/>
          <p:nvPr/>
        </p:nvSpPr>
        <p:spPr>
          <a:xfrm>
            <a:off x="2625289" y="298157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A96F0F-C58C-4069-9126-1DD19C1C5478}"/>
              </a:ext>
            </a:extLst>
          </p:cNvPr>
          <p:cNvSpPr/>
          <p:nvPr/>
        </p:nvSpPr>
        <p:spPr>
          <a:xfrm>
            <a:off x="4282347" y="2334357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4DC7D3-94CB-499F-A4C8-CEE19994D427}"/>
              </a:ext>
            </a:extLst>
          </p:cNvPr>
          <p:cNvSpPr/>
          <p:nvPr/>
        </p:nvSpPr>
        <p:spPr>
          <a:xfrm>
            <a:off x="2625288" y="442453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9B708E-1ED0-4E83-97F0-8D35C4E50158}"/>
              </a:ext>
            </a:extLst>
          </p:cNvPr>
          <p:cNvSpPr/>
          <p:nvPr/>
        </p:nvSpPr>
        <p:spPr>
          <a:xfrm>
            <a:off x="4282346" y="457561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3FFC26-AE61-47EB-8FDE-1917879C46B9}"/>
              </a:ext>
            </a:extLst>
          </p:cNvPr>
          <p:cNvSpPr/>
          <p:nvPr/>
        </p:nvSpPr>
        <p:spPr>
          <a:xfrm>
            <a:off x="2625288" y="568606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02827-596E-4ECF-9A6A-39EF88A7AEEB}"/>
              </a:ext>
            </a:extLst>
          </p:cNvPr>
          <p:cNvSpPr/>
          <p:nvPr/>
        </p:nvSpPr>
        <p:spPr>
          <a:xfrm>
            <a:off x="2625287" y="5840939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8C34F9-311D-42F6-B22F-66756D2EFE59}"/>
              </a:ext>
            </a:extLst>
          </p:cNvPr>
          <p:cNvSpPr/>
          <p:nvPr/>
        </p:nvSpPr>
        <p:spPr>
          <a:xfrm>
            <a:off x="3458071" y="553498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B049EF-2FB0-4F06-88F5-1FFCB2BABD39}"/>
              </a:ext>
            </a:extLst>
          </p:cNvPr>
          <p:cNvSpPr/>
          <p:nvPr/>
        </p:nvSpPr>
        <p:spPr>
          <a:xfrm>
            <a:off x="1820847" y="596766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0DF293-AFD0-41E1-93F6-AD8FD08E10D0}"/>
              </a:ext>
            </a:extLst>
          </p:cNvPr>
          <p:cNvSpPr/>
          <p:nvPr/>
        </p:nvSpPr>
        <p:spPr>
          <a:xfrm>
            <a:off x="1838106" y="468910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8B9682-4B19-4289-97D3-0D961160171C}"/>
              </a:ext>
            </a:extLst>
          </p:cNvPr>
          <p:cNvSpPr/>
          <p:nvPr/>
        </p:nvSpPr>
        <p:spPr>
          <a:xfrm>
            <a:off x="1838106" y="484888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4ACC29-BCD5-4093-96F0-8096060FE478}"/>
              </a:ext>
            </a:extLst>
          </p:cNvPr>
          <p:cNvSpPr/>
          <p:nvPr/>
        </p:nvSpPr>
        <p:spPr>
          <a:xfrm>
            <a:off x="1820847" y="500866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7854E-EF2D-4422-B6A0-6C236F99F6D6}"/>
              </a:ext>
            </a:extLst>
          </p:cNvPr>
          <p:cNvSpPr/>
          <p:nvPr/>
        </p:nvSpPr>
        <p:spPr>
          <a:xfrm>
            <a:off x="1838105" y="5228641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B79F1D-ABC2-4989-91E9-B11F0637D9CB}"/>
              </a:ext>
            </a:extLst>
          </p:cNvPr>
          <p:cNvSpPr/>
          <p:nvPr/>
        </p:nvSpPr>
        <p:spPr>
          <a:xfrm>
            <a:off x="1838104" y="5379135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1F26D6-C9AF-4A9F-AFA4-562422CD6210}"/>
              </a:ext>
            </a:extLst>
          </p:cNvPr>
          <p:cNvSpPr/>
          <p:nvPr/>
        </p:nvSpPr>
        <p:spPr>
          <a:xfrm>
            <a:off x="3458070" y="4971903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E4F00E-E681-42B6-9C5C-0C8F249D915D}"/>
              </a:ext>
            </a:extLst>
          </p:cNvPr>
          <p:cNvSpPr/>
          <p:nvPr/>
        </p:nvSpPr>
        <p:spPr>
          <a:xfrm>
            <a:off x="3458069" y="485698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F09AF1-B214-495F-B9BB-1D32472632A1}"/>
              </a:ext>
            </a:extLst>
          </p:cNvPr>
          <p:cNvSpPr/>
          <p:nvPr/>
        </p:nvSpPr>
        <p:spPr>
          <a:xfrm>
            <a:off x="3460625" y="4687644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80867-7A7F-418F-803C-A7191AB3A824}"/>
              </a:ext>
            </a:extLst>
          </p:cNvPr>
          <p:cNvSpPr/>
          <p:nvPr/>
        </p:nvSpPr>
        <p:spPr>
          <a:xfrm>
            <a:off x="5139018" y="482900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3E7ECB-0495-481D-BF31-8E9D99B7F449}"/>
              </a:ext>
            </a:extLst>
          </p:cNvPr>
          <p:cNvSpPr/>
          <p:nvPr/>
        </p:nvSpPr>
        <p:spPr>
          <a:xfrm>
            <a:off x="5139018" y="5128124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350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1A1F-76CB-4EB0-90A6-3086A4C1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Staten Island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43958B-E4EE-4800-BDEC-C0F38FAA8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500941"/>
            <a:ext cx="4856163" cy="277369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35D0A5-320B-43D9-8144-0D3C40254A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2500941"/>
            <a:ext cx="4857750" cy="277369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F6559F-0DC6-4C8D-8C26-F38E1DCA2C2D}"/>
              </a:ext>
            </a:extLst>
          </p:cNvPr>
          <p:cNvSpPr/>
          <p:nvPr/>
        </p:nvSpPr>
        <p:spPr>
          <a:xfrm>
            <a:off x="2625287" y="5072238"/>
            <a:ext cx="652007" cy="202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F8430-AE18-45F7-8735-7D18B13E42DD}"/>
              </a:ext>
            </a:extLst>
          </p:cNvPr>
          <p:cNvSpPr/>
          <p:nvPr/>
        </p:nvSpPr>
        <p:spPr>
          <a:xfrm>
            <a:off x="2633238" y="4642835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057B2D-296D-4B4E-BF18-871A605A3B53}"/>
              </a:ext>
            </a:extLst>
          </p:cNvPr>
          <p:cNvSpPr/>
          <p:nvPr/>
        </p:nvSpPr>
        <p:spPr>
          <a:xfrm>
            <a:off x="2625288" y="442453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B9DCD8-7980-4855-9C6A-56C4DCA1FE9D}"/>
              </a:ext>
            </a:extLst>
          </p:cNvPr>
          <p:cNvSpPr/>
          <p:nvPr/>
        </p:nvSpPr>
        <p:spPr>
          <a:xfrm>
            <a:off x="2633238" y="3128439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FCF79-8529-40CE-A0A2-9EE6F8904AD8}"/>
              </a:ext>
            </a:extLst>
          </p:cNvPr>
          <p:cNvSpPr/>
          <p:nvPr/>
        </p:nvSpPr>
        <p:spPr>
          <a:xfrm>
            <a:off x="1775824" y="4863185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124059-4306-4475-AA86-DB2A1E92F4B0}"/>
              </a:ext>
            </a:extLst>
          </p:cNvPr>
          <p:cNvSpPr/>
          <p:nvPr/>
        </p:nvSpPr>
        <p:spPr>
          <a:xfrm>
            <a:off x="3493306" y="4211178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5F0AB-17E6-4ECD-BE87-D4BA60627C6F}"/>
              </a:ext>
            </a:extLst>
          </p:cNvPr>
          <p:cNvSpPr/>
          <p:nvPr/>
        </p:nvSpPr>
        <p:spPr>
          <a:xfrm>
            <a:off x="4310517" y="447947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174FE-7080-40BA-8F17-A7148AEAD6F3}"/>
              </a:ext>
            </a:extLst>
          </p:cNvPr>
          <p:cNvSpPr/>
          <p:nvPr/>
        </p:nvSpPr>
        <p:spPr>
          <a:xfrm>
            <a:off x="4310516" y="3815139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8E972C-7847-4483-BF7C-EA1FD430538B}"/>
              </a:ext>
            </a:extLst>
          </p:cNvPr>
          <p:cNvSpPr/>
          <p:nvPr/>
        </p:nvSpPr>
        <p:spPr>
          <a:xfrm>
            <a:off x="5117990" y="2740186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17A391-9541-4E98-ADFD-2BC15D2F0D11}"/>
              </a:ext>
            </a:extLst>
          </p:cNvPr>
          <p:cNvSpPr/>
          <p:nvPr/>
        </p:nvSpPr>
        <p:spPr>
          <a:xfrm>
            <a:off x="5117989" y="3373267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18F78A-BAD2-429D-BBDF-938B2D4AA012}"/>
              </a:ext>
            </a:extLst>
          </p:cNvPr>
          <p:cNvSpPr/>
          <p:nvPr/>
        </p:nvSpPr>
        <p:spPr>
          <a:xfrm>
            <a:off x="5117988" y="3612512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45419-ADC5-4D7F-BE5A-107E166A8C09}"/>
              </a:ext>
            </a:extLst>
          </p:cNvPr>
          <p:cNvSpPr/>
          <p:nvPr/>
        </p:nvSpPr>
        <p:spPr>
          <a:xfrm>
            <a:off x="5117987" y="382200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8244F-FEDF-4B89-90E6-F99A75EA7EB3}"/>
              </a:ext>
            </a:extLst>
          </p:cNvPr>
          <p:cNvSpPr/>
          <p:nvPr/>
        </p:nvSpPr>
        <p:spPr>
          <a:xfrm>
            <a:off x="3493306" y="4850894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669CD-145F-4B9A-AFE9-D40A232EF92C}"/>
              </a:ext>
            </a:extLst>
          </p:cNvPr>
          <p:cNvSpPr/>
          <p:nvPr/>
        </p:nvSpPr>
        <p:spPr>
          <a:xfrm>
            <a:off x="2633238" y="2940960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AD0703-1C7E-4ECA-B855-F4EC7101861C}"/>
              </a:ext>
            </a:extLst>
          </p:cNvPr>
          <p:cNvSpPr/>
          <p:nvPr/>
        </p:nvSpPr>
        <p:spPr>
          <a:xfrm>
            <a:off x="4310515" y="4055765"/>
            <a:ext cx="652007" cy="15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118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C54F-F07F-4CAC-87AD-3102EA81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International tourists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E32960-B28F-409B-9EC0-F291B5373F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82" y="1871472"/>
            <a:ext cx="3861657" cy="43959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310369F-8AFB-4800-ADE8-4E1BB0090C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1" y="1871472"/>
            <a:ext cx="2760239" cy="4376928"/>
          </a:xfrm>
        </p:spPr>
      </p:pic>
    </p:spTree>
    <p:extLst>
      <p:ext uri="{BB962C8B-B14F-4D97-AF65-F5344CB8AC3E}">
        <p14:creationId xmlns:p14="http://schemas.microsoft.com/office/powerpoint/2010/main" val="1852158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{F4F1700C-89C8-48FE-AD6E-C0FE39E56D35}tf12214701</Template>
  <TotalTime>0</TotalTime>
  <Words>200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Goudy Old Style</vt:lpstr>
      <vt:lpstr>Wingdings 2</vt:lpstr>
      <vt:lpstr>SlateVTI</vt:lpstr>
      <vt:lpstr>Asian Ventures in NYC</vt:lpstr>
      <vt:lpstr>PowerPoint Presentation</vt:lpstr>
      <vt:lpstr>Data Acquisition</vt:lpstr>
      <vt:lpstr>Bronx</vt:lpstr>
      <vt:lpstr>Brooklyn</vt:lpstr>
      <vt:lpstr>Manhattan</vt:lpstr>
      <vt:lpstr>Queens</vt:lpstr>
      <vt:lpstr>Staten Island</vt:lpstr>
      <vt:lpstr>International tourists</vt:lpstr>
      <vt:lpstr>International Tourist Expenditure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2020-06-07T07:27:42Z</dcterms:created>
  <dcterms:modified xsi:type="dcterms:W3CDTF">2020-06-07T11:57:40Z</dcterms:modified>
</cp:coreProperties>
</file>